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11.png" ContentType="image/png"/>
  <Override PartName="/ppt/media/image5.jpeg" ContentType="image/jpeg"/>
  <Override PartName="/ppt/media/image21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slideLayouts/slideLayout3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_rels/slideLayout3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88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8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45D64DF-83D5-49D7-82E8-489AD8CC822E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  <a:ea typeface="Microsoft YaHei"/>
              </a:rPr>
              <a:t>Olá, eu sou o Ronivaldo Sampaio , juntamente com outros cientistas de dados da DataScience Academy, nós criamos a Startup Suggeri.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765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Se você pensar em recomendação de produtos em sites e serviços online hoje, vem logo à mente grandes empresas como Amazon e Netflix e você pensa logo, é super difícil não só desenvolver, pois precisa de uma equipe de cientistas de dados, como também escalar e colocar em produção. E quando você é um pequeno negócio aí que fica mais difícil ainda. Vejamos como um exemplo uma empresa de médio porte que tem um e-commerce online para venda de produtos: por conta do desconhecimento ou até mesmo falta de equipe para desenvolver algo mais completo, as recomendações de produtos para seus clientes durante a navegação em seu site são baseadas em algoritmos simples de segmentação por nicho, localidade, produtos que vendem mais etc. </a:t>
            </a:r>
            <a:endParaRPr b="0" lang="pt-BR" sz="2000" spc="-1" strike="noStrike">
              <a:latin typeface="Arial"/>
            </a:endParaRPr>
          </a:p>
          <a:p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Porém grandes empresas Amazon e Netflix  são conhecidas exatamente por recomendar com perfeição um produto que você vai comprar e qual o próximo filme que você vai assistir. Então, vendem muito mais e ganham muito mais dinheiro por conta dos seus algoritmos de recomandações</a:t>
            </a:r>
            <a:endParaRPr b="0" lang="pt-BR" sz="2000" spc="-1" strike="noStrike">
              <a:latin typeface="Arial"/>
            </a:endParaRPr>
          </a:p>
          <a:p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E pensando em trazesr estes benefícios para as pequenas e médias empresas, nós criamos a Suggeri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765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A Suggeri é um sistema de recomendação utilizando inteligência artificial como serviço, onde não é necessário nenhum conhecimento em ciência de dados, muito menos ter uma equipe de cientistas de dados para usar o nosso sistema. Agora qualquer empresa pode ter um sistema de recomandação usando IA em questão de minutos.</a:t>
            </a:r>
            <a:endParaRPr b="0" lang="pt-BR" sz="2000" spc="-1" strike="noStrike">
              <a:latin typeface="Arial"/>
            </a:endParaRPr>
          </a:p>
          <a:p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Nós já temos implementado algoritmos de recomendação com base colaborativa, onde  são avaliadas as preferências dos usuários em um histórico de vendas ou qualquer tipo de transação. E as recomendações são dadas em função dos gostos similares entre os usuários. (explicar melhor)</a:t>
            </a:r>
            <a:endParaRPr b="0" lang="pt-BR" sz="2000" spc="-1" strike="noStrike">
              <a:latin typeface="Arial"/>
            </a:endParaRPr>
          </a:p>
          <a:p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E qual a diferença das outras plataformas? Simplesmente pela facilidade de qualquer empresa utilizar em apenas alguns minutos os nossos serviços.</a:t>
            </a:r>
            <a:endParaRPr b="0" lang="pt-BR" sz="2000" spc="-1" strike="noStrike">
              <a:latin typeface="Arial"/>
            </a:endParaRPr>
          </a:p>
          <a:p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Segundo pesquisas, o O Brasil é o 3º país que mais faz compras pela internet  e, atualmente, existem mais de 930 mil sites de e-commerce no Brasil. Então, temos um grande público para que nossa solução gere valor e aumente consideravelmente as vendas.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6516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O sistema é composto de:</a:t>
            </a:r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1)  site com todas as informações</a:t>
            </a:r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2) site administrativo para as empresas façam o upload do seu dataset e treinarem seus modelos</a:t>
            </a:r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3) uma API para que os e-commerces das empresas façam as requisições de predição</a:t>
            </a:r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4) um servidor backend na nuvem para executar os treinamentos e predições </a:t>
            </a:r>
            <a:endParaRPr b="0" lang="pt-BR" sz="2000" spc="-1" strike="noStrike">
              <a:latin typeface="Arial"/>
            </a:endParaRPr>
          </a:p>
          <a:p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É um sistema escalável desde o princípio, pois tudo se baseia em nuvem e a qualquer aumento da demanda nos podemos aumentar os recursos facilmente.</a:t>
            </a:r>
            <a:endParaRPr b="0" lang="pt-BR" sz="2000" spc="-1" strike="noStrike">
              <a:latin typeface="Arial"/>
            </a:endParaRPr>
          </a:p>
          <a:p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E então, vamos fazer o upgrade do seu site/e-commerce para incorporar Inteligência Artificial e sugerir produtos com mais possibilidade de venda para seus clientes de forma fácil e rápida?</a:t>
            </a:r>
            <a:endParaRPr b="0" lang="pt-BR" sz="2000" spc="-1" strike="noStrike">
              <a:latin typeface="Arial"/>
            </a:endParaRPr>
          </a:p>
          <a:p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Depois de explicar como funciona o nosso negócio de forma geral, vamos entender um pouco melhor e fazer um tutorial como se fosse uma empresa que quer utilizar os nossos serviços da Suggeri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87.xml"/><Relationship Id="rId13" Type="http://schemas.openxmlformats.org/officeDocument/2006/relationships/slideLayout" Target="../slideLayouts/slideLayout28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2"/>
          <p:cNvGrpSpPr/>
          <p:nvPr/>
        </p:nvGrpSpPr>
        <p:grpSpPr>
          <a:xfrm>
            <a:off x="739080" y="1801440"/>
            <a:ext cx="2250720" cy="4201200"/>
            <a:chOff x="739080" y="1801440"/>
            <a:chExt cx="2250720" cy="4201200"/>
          </a:xfrm>
        </p:grpSpPr>
        <p:sp>
          <p:nvSpPr>
            <p:cNvPr id="391" name="Freeform: Shape 3"/>
            <p:cNvSpPr/>
            <p:nvPr/>
          </p:nvSpPr>
          <p:spPr>
            <a:xfrm>
              <a:off x="744480" y="2467800"/>
              <a:ext cx="105120" cy="337320"/>
            </a:xfrm>
            <a:custGeom>
              <a:avLst/>
              <a:gdLst/>
              <a:ahLst/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Freeform: Shape 4"/>
            <p:cNvSpPr/>
            <p:nvPr/>
          </p:nvSpPr>
          <p:spPr>
            <a:xfrm>
              <a:off x="739080" y="2805840"/>
              <a:ext cx="105120" cy="337320"/>
            </a:xfrm>
            <a:custGeom>
              <a:avLst/>
              <a:gdLst/>
              <a:ahLst/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Freeform: Shape 5"/>
            <p:cNvSpPr/>
            <p:nvPr/>
          </p:nvSpPr>
          <p:spPr>
            <a:xfrm>
              <a:off x="2879280" y="2801160"/>
              <a:ext cx="105120" cy="337320"/>
            </a:xfrm>
            <a:custGeom>
              <a:avLst/>
              <a:gdLst/>
              <a:ahLst/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Freeform: Shape 6"/>
            <p:cNvSpPr/>
            <p:nvPr/>
          </p:nvSpPr>
          <p:spPr>
            <a:xfrm>
              <a:off x="770760" y="1801440"/>
              <a:ext cx="2219040" cy="4201200"/>
            </a:xfrm>
            <a:custGeom>
              <a:avLst/>
              <a:gdLst/>
              <a:ahLst/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Freeform: Shape 7"/>
            <p:cNvSpPr/>
            <p:nvPr/>
          </p:nvSpPr>
          <p:spPr>
            <a:xfrm>
              <a:off x="786600" y="1820520"/>
              <a:ext cx="2166120" cy="4152960"/>
            </a:xfrm>
            <a:custGeom>
              <a:avLst/>
              <a:gdLst/>
              <a:ahLst/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Freeform: Shape 8"/>
            <p:cNvSpPr/>
            <p:nvPr/>
          </p:nvSpPr>
          <p:spPr>
            <a:xfrm>
              <a:off x="950400" y="2443680"/>
              <a:ext cx="1848960" cy="2993760"/>
            </a:xfrm>
            <a:custGeom>
              <a:avLst/>
              <a:gdLst/>
              <a:ahLst/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97" name="Group 9"/>
            <p:cNvGrpSpPr/>
            <p:nvPr/>
          </p:nvGrpSpPr>
          <p:grpSpPr>
            <a:xfrm>
              <a:off x="1724760" y="5573520"/>
              <a:ext cx="289800" cy="264960"/>
              <a:chOff x="1724760" y="5573520"/>
              <a:chExt cx="289800" cy="264960"/>
            </a:xfrm>
          </p:grpSpPr>
          <p:sp>
            <p:nvSpPr>
              <p:cNvPr id="398" name="Oval 13"/>
              <p:cNvSpPr/>
              <p:nvPr/>
            </p:nvSpPr>
            <p:spPr>
              <a:xfrm>
                <a:off x="1724760" y="5573520"/>
                <a:ext cx="289800" cy="26496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9" name="Oval 14"/>
              <p:cNvSpPr/>
              <p:nvPr/>
            </p:nvSpPr>
            <p:spPr>
              <a:xfrm>
                <a:off x="1790280" y="5633640"/>
                <a:ext cx="158760" cy="1450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400" name="Freeform: Shape 10"/>
            <p:cNvSpPr/>
            <p:nvPr/>
          </p:nvSpPr>
          <p:spPr>
            <a:xfrm>
              <a:off x="1275480" y="2492640"/>
              <a:ext cx="1521720" cy="2896200"/>
            </a:xfrm>
            <a:custGeom>
              <a:avLst/>
              <a:gdLst/>
              <a:ahLst/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Rectangle: Rounded Corners 11"/>
            <p:cNvSpPr/>
            <p:nvPr/>
          </p:nvSpPr>
          <p:spPr>
            <a:xfrm>
              <a:off x="1674720" y="2217240"/>
              <a:ext cx="426240" cy="889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2" name="Oval 12"/>
            <p:cNvSpPr/>
            <p:nvPr/>
          </p:nvSpPr>
          <p:spPr>
            <a:xfrm>
              <a:off x="1446480" y="2217240"/>
              <a:ext cx="97200" cy="889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3" name="Freeform: Shape 16"/>
          <p:cNvSpPr/>
          <p:nvPr/>
        </p:nvSpPr>
        <p:spPr>
          <a:xfrm rot="1200000">
            <a:off x="-311760" y="-189000"/>
            <a:ext cx="713520" cy="2225880"/>
          </a:xfrm>
          <a:custGeom>
            <a:avLst/>
            <a:gdLst/>
            <a:ahLst/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ctangle 3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직사각형 2"/>
          <p:cNvSpPr/>
          <p:nvPr/>
        </p:nvSpPr>
        <p:spPr>
          <a:xfrm>
            <a:off x="0" y="0"/>
            <a:ext cx="2037600" cy="6857280"/>
          </a:xfrm>
          <a:prstGeom prst="rect">
            <a:avLst/>
          </a:prstGeom>
          <a:solidFill>
            <a:srgbClr val="00b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직사각형 6"/>
          <p:cNvSpPr/>
          <p:nvPr/>
        </p:nvSpPr>
        <p:spPr>
          <a:xfrm>
            <a:off x="0" y="863280"/>
            <a:ext cx="6545520" cy="5131080"/>
          </a:xfrm>
          <a:prstGeom prst="rect">
            <a:avLst/>
          </a:prstGeom>
          <a:solidFill>
            <a:srgbClr val="00b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Freeform: Shape 16"/>
          <p:cNvSpPr/>
          <p:nvPr/>
        </p:nvSpPr>
        <p:spPr>
          <a:xfrm rot="1200000">
            <a:off x="-311760" y="-189000"/>
            <a:ext cx="713520" cy="2225880"/>
          </a:xfrm>
          <a:custGeom>
            <a:avLst/>
            <a:gdLst/>
            <a:ahLst/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2" name="Group 21"/>
          <p:cNvGrpSpPr/>
          <p:nvPr/>
        </p:nvGrpSpPr>
        <p:grpSpPr>
          <a:xfrm>
            <a:off x="758520" y="2603880"/>
            <a:ext cx="5920200" cy="3564720"/>
            <a:chOff x="758520" y="2603880"/>
            <a:chExt cx="5920200" cy="3564720"/>
          </a:xfrm>
        </p:grpSpPr>
        <p:grpSp>
          <p:nvGrpSpPr>
            <p:cNvPr id="713" name="Graphic 55"/>
            <p:cNvGrpSpPr/>
            <p:nvPr/>
          </p:nvGrpSpPr>
          <p:grpSpPr>
            <a:xfrm>
              <a:off x="1417320" y="2603880"/>
              <a:ext cx="4553640" cy="2954520"/>
              <a:chOff x="1417320" y="2603880"/>
              <a:chExt cx="4553640" cy="2954520"/>
            </a:xfrm>
          </p:grpSpPr>
          <p:sp>
            <p:nvSpPr>
              <p:cNvPr id="714" name="Freeform: Shape 47"/>
              <p:cNvSpPr/>
              <p:nvPr/>
            </p:nvSpPr>
            <p:spPr>
              <a:xfrm>
                <a:off x="1417320" y="2603880"/>
                <a:ext cx="4527000" cy="2928960"/>
              </a:xfrm>
              <a:custGeom>
                <a:avLst/>
                <a:gdLst/>
                <a:ahLst/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5" name="Freeform: Shape 48"/>
              <p:cNvSpPr/>
              <p:nvPr/>
            </p:nvSpPr>
            <p:spPr>
              <a:xfrm>
                <a:off x="1443960" y="2629440"/>
                <a:ext cx="4527000" cy="2928960"/>
              </a:xfrm>
              <a:custGeom>
                <a:avLst/>
                <a:gdLst/>
                <a:ahLst/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16" name="Freeform: Shape 23"/>
            <p:cNvSpPr/>
            <p:nvPr/>
          </p:nvSpPr>
          <p:spPr>
            <a:xfrm>
              <a:off x="1595160" y="2773800"/>
              <a:ext cx="4186080" cy="2657520"/>
            </a:xfrm>
            <a:custGeom>
              <a:avLst/>
              <a:gdLst/>
              <a:ahLst/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Freeform: Shape 24"/>
            <p:cNvSpPr/>
            <p:nvPr/>
          </p:nvSpPr>
          <p:spPr>
            <a:xfrm>
              <a:off x="1659960" y="5472000"/>
              <a:ext cx="4053240" cy="198720"/>
            </a:xfrm>
            <a:custGeom>
              <a:avLst/>
              <a:gdLst/>
              <a:ahLst/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Freeform: Shape 25"/>
            <p:cNvSpPr/>
            <p:nvPr/>
          </p:nvSpPr>
          <p:spPr>
            <a:xfrm>
              <a:off x="1816920" y="5580720"/>
              <a:ext cx="3720960" cy="65880"/>
            </a:xfrm>
            <a:custGeom>
              <a:avLst/>
              <a:gdLst/>
              <a:ahLst/>
              <a:rect l="l" t="t" r="r" b="b"/>
              <a:pathLst>
                <a:path w="533400" h="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noFill/>
            <a:ln cap="rnd" w="5287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Freeform: Shape 26"/>
            <p:cNvSpPr/>
            <p:nvPr/>
          </p:nvSpPr>
          <p:spPr>
            <a:xfrm>
              <a:off x="1869840" y="5547240"/>
              <a:ext cx="3654360" cy="65880"/>
            </a:xfrm>
            <a:custGeom>
              <a:avLst/>
              <a:gdLst/>
              <a:ahLst/>
              <a:rect l="l" t="t" r="r" b="b"/>
              <a:pathLst>
                <a:path w="523875" h="0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noFill/>
            <a:ln cap="rnd" w="5287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Freeform: Shape 27"/>
            <p:cNvSpPr/>
            <p:nvPr/>
          </p:nvSpPr>
          <p:spPr>
            <a:xfrm>
              <a:off x="1776960" y="5620320"/>
              <a:ext cx="3853800" cy="65880"/>
            </a:xfrm>
            <a:custGeom>
              <a:avLst/>
              <a:gdLst/>
              <a:ahLst/>
              <a:rect l="l" t="t" r="r" b="b"/>
              <a:pathLst>
                <a:path w="552450" h="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noFill/>
            <a:ln cap="rnd" w="5287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Freeform: Shape 28"/>
            <p:cNvSpPr/>
            <p:nvPr/>
          </p:nvSpPr>
          <p:spPr>
            <a:xfrm>
              <a:off x="1834200" y="5530320"/>
              <a:ext cx="3521520" cy="65880"/>
            </a:xfrm>
            <a:custGeom>
              <a:avLst/>
              <a:gdLst/>
              <a:ahLst/>
              <a:rect l="l" t="t" r="r" b="b"/>
              <a:pathLst>
                <a:path w="504825" h="0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noFill/>
            <a:ln cap="rnd" w="2115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Freeform: Shape 29"/>
            <p:cNvSpPr/>
            <p:nvPr/>
          </p:nvSpPr>
          <p:spPr>
            <a:xfrm>
              <a:off x="1708200" y="5478480"/>
              <a:ext cx="3986640" cy="198720"/>
            </a:xfrm>
            <a:custGeom>
              <a:avLst/>
              <a:gdLst/>
              <a:ahLst/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Freeform: Shape 30"/>
            <p:cNvSpPr/>
            <p:nvPr/>
          </p:nvSpPr>
          <p:spPr>
            <a:xfrm>
              <a:off x="764640" y="5837040"/>
              <a:ext cx="5914080" cy="331560"/>
            </a:xfrm>
            <a:custGeom>
              <a:avLst/>
              <a:gdLst/>
              <a:ahLst/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Freeform: Shape 31"/>
            <p:cNvSpPr/>
            <p:nvPr/>
          </p:nvSpPr>
          <p:spPr>
            <a:xfrm>
              <a:off x="758520" y="5425560"/>
              <a:ext cx="5914080" cy="531000"/>
            </a:xfrm>
            <a:custGeom>
              <a:avLst/>
              <a:gdLst/>
              <a:ahLst/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Freeform: Shape 32"/>
            <p:cNvSpPr/>
            <p:nvPr/>
          </p:nvSpPr>
          <p:spPr>
            <a:xfrm>
              <a:off x="2952000" y="5671440"/>
              <a:ext cx="1514520" cy="198720"/>
            </a:xfrm>
            <a:custGeom>
              <a:avLst/>
              <a:gdLst/>
              <a:ahLst/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Freeform: Shape 33"/>
            <p:cNvSpPr/>
            <p:nvPr/>
          </p:nvSpPr>
          <p:spPr>
            <a:xfrm>
              <a:off x="1635120" y="5485320"/>
              <a:ext cx="3986640" cy="198720"/>
            </a:xfrm>
            <a:custGeom>
              <a:avLst/>
              <a:gdLst/>
              <a:ahLst/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Freeform: Shape 34"/>
            <p:cNvSpPr/>
            <p:nvPr/>
          </p:nvSpPr>
          <p:spPr>
            <a:xfrm>
              <a:off x="1608480" y="5485320"/>
              <a:ext cx="3986640" cy="198720"/>
            </a:xfrm>
            <a:custGeom>
              <a:avLst/>
              <a:gdLst/>
              <a:ahLst/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Freeform: Shape 35"/>
            <p:cNvSpPr/>
            <p:nvPr/>
          </p:nvSpPr>
          <p:spPr>
            <a:xfrm>
              <a:off x="3129480" y="2825280"/>
              <a:ext cx="2651760" cy="2592720"/>
            </a:xfrm>
            <a:custGeom>
              <a:avLst/>
              <a:gdLst/>
              <a:ahLst/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29" name="Group 36"/>
            <p:cNvGrpSpPr/>
            <p:nvPr/>
          </p:nvGrpSpPr>
          <p:grpSpPr>
            <a:xfrm>
              <a:off x="1790280" y="5551200"/>
              <a:ext cx="3706560" cy="120240"/>
              <a:chOff x="1790280" y="5551200"/>
              <a:chExt cx="3706560" cy="120240"/>
            </a:xfrm>
          </p:grpSpPr>
          <p:sp>
            <p:nvSpPr>
              <p:cNvPr id="730" name="Rectangle 43"/>
              <p:cNvSpPr/>
              <p:nvPr/>
            </p:nvSpPr>
            <p:spPr>
              <a:xfrm>
                <a:off x="1790280" y="5657400"/>
                <a:ext cx="3706560" cy="14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1" name="Rectangle 44"/>
              <p:cNvSpPr/>
              <p:nvPr/>
            </p:nvSpPr>
            <p:spPr>
              <a:xfrm>
                <a:off x="1827360" y="5621760"/>
                <a:ext cx="3632400" cy="14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2" name="Rectangle 45"/>
              <p:cNvSpPr/>
              <p:nvPr/>
            </p:nvSpPr>
            <p:spPr>
              <a:xfrm>
                <a:off x="1864440" y="5586480"/>
                <a:ext cx="3558240" cy="14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3" name="Rectangle 46"/>
              <p:cNvSpPr/>
              <p:nvPr/>
            </p:nvSpPr>
            <p:spPr>
              <a:xfrm>
                <a:off x="1901520" y="5551200"/>
                <a:ext cx="3484080" cy="14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734" name="Group 37"/>
            <p:cNvGrpSpPr/>
            <p:nvPr/>
          </p:nvGrpSpPr>
          <p:grpSpPr>
            <a:xfrm>
              <a:off x="3647880" y="2706480"/>
              <a:ext cx="92520" cy="92520"/>
              <a:chOff x="3647880" y="2706480"/>
              <a:chExt cx="92520" cy="92520"/>
            </a:xfrm>
          </p:grpSpPr>
          <p:sp>
            <p:nvSpPr>
              <p:cNvPr id="735" name="Oval 40"/>
              <p:cNvSpPr/>
              <p:nvPr/>
            </p:nvSpPr>
            <p:spPr>
              <a:xfrm>
                <a:off x="3647880" y="2706480"/>
                <a:ext cx="92520" cy="92520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6" name="Oval 41"/>
              <p:cNvSpPr/>
              <p:nvPr/>
            </p:nvSpPr>
            <p:spPr>
              <a:xfrm>
                <a:off x="3659400" y="2718360"/>
                <a:ext cx="69120" cy="69120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7" name="Oval 42"/>
              <p:cNvSpPr/>
              <p:nvPr/>
            </p:nvSpPr>
            <p:spPr>
              <a:xfrm>
                <a:off x="3670200" y="2728800"/>
                <a:ext cx="47880" cy="47880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38" name="Rectangle: Rounded Corners 38"/>
            <p:cNvSpPr/>
            <p:nvPr/>
          </p:nvSpPr>
          <p:spPr>
            <a:xfrm>
              <a:off x="3411720" y="5994000"/>
              <a:ext cx="606240" cy="709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9" name="Oval 39"/>
            <p:cNvSpPr/>
            <p:nvPr/>
          </p:nvSpPr>
          <p:spPr>
            <a:xfrm>
              <a:off x="3219840" y="5994000"/>
              <a:ext cx="81360" cy="8136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Rectangl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Freeform: Shape 1"/>
          <p:cNvSpPr/>
          <p:nvPr/>
        </p:nvSpPr>
        <p:spPr>
          <a:xfrm>
            <a:off x="0" y="0"/>
            <a:ext cx="9568440" cy="6857280"/>
          </a:xfrm>
          <a:custGeom>
            <a:avLst/>
            <a:gdLst/>
            <a:ahLst/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Rounded Rectangle 2"/>
          <p:cNvSpPr/>
          <p:nvPr/>
        </p:nvSpPr>
        <p:spPr>
          <a:xfrm>
            <a:off x="353880" y="1131480"/>
            <a:ext cx="3560040" cy="5401800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Rounded Rectangle 3"/>
          <p:cNvSpPr/>
          <p:nvPr/>
        </p:nvSpPr>
        <p:spPr>
          <a:xfrm>
            <a:off x="532080" y="1347480"/>
            <a:ext cx="153000" cy="501444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Half Frame 4"/>
          <p:cNvSpPr/>
          <p:nvPr/>
        </p:nvSpPr>
        <p:spPr>
          <a:xfrm rot="5400000">
            <a:off x="3057840" y="1276560"/>
            <a:ext cx="685080" cy="684360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TextBox 57"/>
          <p:cNvSpPr/>
          <p:nvPr/>
        </p:nvSpPr>
        <p:spPr>
          <a:xfrm>
            <a:off x="711720" y="1640160"/>
            <a:ext cx="22316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You can Resize without losing quality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36" name="TextBox 58"/>
          <p:cNvSpPr/>
          <p:nvPr/>
        </p:nvSpPr>
        <p:spPr>
          <a:xfrm>
            <a:off x="711720" y="2131560"/>
            <a:ext cx="223164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You can Change Fill Color &amp;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Line Color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37" name="TextBox 59"/>
          <p:cNvSpPr/>
          <p:nvPr/>
        </p:nvSpPr>
        <p:spPr>
          <a:xfrm>
            <a:off x="721080" y="5810400"/>
            <a:ext cx="22312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www.allppt.com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38" name="TextBox 60"/>
          <p:cNvSpPr/>
          <p:nvPr/>
        </p:nvSpPr>
        <p:spPr>
          <a:xfrm>
            <a:off x="721080" y="4457160"/>
            <a:ext cx="2716560" cy="13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FREE 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Arial Unicode MS"/>
              </a:rPr>
              <a:t>PPT TEMPLATES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2"/>
          <p:cNvGrpSpPr/>
          <p:nvPr/>
        </p:nvGrpSpPr>
        <p:grpSpPr>
          <a:xfrm>
            <a:off x="0" y="5030640"/>
            <a:ext cx="11783880" cy="1580400"/>
            <a:chOff x="0" y="5030640"/>
            <a:chExt cx="11783880" cy="1580400"/>
          </a:xfrm>
        </p:grpSpPr>
        <p:grpSp>
          <p:nvGrpSpPr>
            <p:cNvPr id="115" name="Group 3"/>
            <p:cNvGrpSpPr/>
            <p:nvPr/>
          </p:nvGrpSpPr>
          <p:grpSpPr>
            <a:xfrm>
              <a:off x="10972440" y="5030640"/>
              <a:ext cx="811440" cy="1342800"/>
              <a:chOff x="10972440" y="5030640"/>
              <a:chExt cx="811440" cy="1342800"/>
            </a:xfrm>
          </p:grpSpPr>
          <p:sp>
            <p:nvSpPr>
              <p:cNvPr id="116" name="Freeform: Shape 8"/>
              <p:cNvSpPr/>
              <p:nvPr/>
            </p:nvSpPr>
            <p:spPr>
              <a:xfrm flipH="1" rot="16200000">
                <a:off x="10889280" y="5113800"/>
                <a:ext cx="977760" cy="811440"/>
              </a:xfrm>
              <a:custGeom>
                <a:avLst/>
                <a:gdLst/>
                <a:ahLst/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rgbClr val="00bd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7" name="Freeform: Shape 9"/>
              <p:cNvSpPr/>
              <p:nvPr/>
            </p:nvSpPr>
            <p:spPr>
              <a:xfrm>
                <a:off x="11203560" y="6075000"/>
                <a:ext cx="349560" cy="298440"/>
              </a:xfrm>
              <a:custGeom>
                <a:avLst/>
                <a:gdLst/>
                <a:ahLst/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solidFill>
                <a:srgbClr val="00b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8" name="Freeform: Shape 10"/>
              <p:cNvSpPr/>
              <p:nvPr/>
            </p:nvSpPr>
            <p:spPr>
              <a:xfrm>
                <a:off x="11218680" y="5442480"/>
                <a:ext cx="330120" cy="569880"/>
              </a:xfrm>
              <a:custGeom>
                <a:avLst/>
                <a:gdLst/>
                <a:ahLst/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solidFill>
                <a:srgbClr val="00b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19" name="Group 4"/>
            <p:cNvGrpSpPr/>
            <p:nvPr/>
          </p:nvGrpSpPr>
          <p:grpSpPr>
            <a:xfrm>
              <a:off x="0" y="6374160"/>
              <a:ext cx="11400840" cy="236880"/>
              <a:chOff x="0" y="6374160"/>
              <a:chExt cx="11400840" cy="236880"/>
            </a:xfrm>
          </p:grpSpPr>
          <p:sp>
            <p:nvSpPr>
              <p:cNvPr id="120" name="Rectangle 5"/>
              <p:cNvSpPr/>
              <p:nvPr/>
            </p:nvSpPr>
            <p:spPr>
              <a:xfrm>
                <a:off x="0" y="6566040"/>
                <a:ext cx="11310480" cy="45000"/>
              </a:xfrm>
              <a:prstGeom prst="rect">
                <a:avLst/>
              </a:prstGeom>
              <a:solidFill>
                <a:srgbClr val="00b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1" name="Rectangle 6"/>
              <p:cNvSpPr/>
              <p:nvPr/>
            </p:nvSpPr>
            <p:spPr>
              <a:xfrm>
                <a:off x="11355840" y="6374160"/>
                <a:ext cx="45000" cy="154800"/>
              </a:xfrm>
              <a:prstGeom prst="rect">
                <a:avLst/>
              </a:prstGeom>
              <a:solidFill>
                <a:srgbClr val="00b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2" name="Block Arc 7"/>
              <p:cNvSpPr/>
              <p:nvPr/>
            </p:nvSpPr>
            <p:spPr>
              <a:xfrm>
                <a:off x="11229840" y="6440040"/>
                <a:ext cx="171000" cy="171000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solidFill>
                <a:srgbClr val="00b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reeform: Shape 11"/>
          <p:cNvSpPr/>
          <p:nvPr/>
        </p:nvSpPr>
        <p:spPr>
          <a:xfrm rot="1200000">
            <a:off x="-311760" y="-189000"/>
            <a:ext cx="713520" cy="2225880"/>
          </a:xfrm>
          <a:custGeom>
            <a:avLst/>
            <a:gdLst/>
            <a:ahLst/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solidFill>
            <a:srgbClr val="00b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Rectangle 15"/>
          <p:cNvSpPr/>
          <p:nvPr/>
        </p:nvSpPr>
        <p:spPr>
          <a:xfrm>
            <a:off x="0" y="510480"/>
            <a:ext cx="12191400" cy="2067480"/>
          </a:xfrm>
          <a:prstGeom prst="rect">
            <a:avLst/>
          </a:prstGeom>
          <a:gradFill rotWithShape="0">
            <a:gsLst>
              <a:gs pos="0">
                <a:srgbClr val="00bdfb">
                  <a:alpha val="78039"/>
                </a:srgbClr>
              </a:gs>
              <a:gs pos="100000">
                <a:srgbClr val="00bdfb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4" name="Rounded Rectangle 7"/>
          <p:cNvSpPr/>
          <p:nvPr/>
        </p:nvSpPr>
        <p:spPr>
          <a:xfrm>
            <a:off x="723960" y="6176520"/>
            <a:ext cx="1609920" cy="39528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5" name="TextBox 5"/>
          <p:cNvSpPr/>
          <p:nvPr/>
        </p:nvSpPr>
        <p:spPr>
          <a:xfrm>
            <a:off x="647640" y="5796720"/>
            <a:ext cx="519984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 Unicode MS"/>
              </a:rPr>
              <a:t>http://www.suggeri.com.br/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986" name="TextBox 12"/>
          <p:cNvSpPr/>
          <p:nvPr/>
        </p:nvSpPr>
        <p:spPr>
          <a:xfrm>
            <a:off x="437040" y="1087200"/>
            <a:ext cx="668592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  <a:ea typeface="Arial Unicode MS"/>
              </a:rPr>
              <a:t>Suggeri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987" name="TextBox 13"/>
          <p:cNvSpPr/>
          <p:nvPr/>
        </p:nvSpPr>
        <p:spPr>
          <a:xfrm>
            <a:off x="647640" y="5150880"/>
            <a:ext cx="5199840" cy="9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Arial"/>
                <a:ea typeface="Arial Unicode MS"/>
              </a:rPr>
              <a:t>Sistema de Recomendação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Arial"/>
                <a:ea typeface="Arial Unicode MS"/>
              </a:rPr>
              <a:t>como serviço usando IA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988" name="" descr=""/>
          <p:cNvPicPr/>
          <p:nvPr/>
        </p:nvPicPr>
        <p:blipFill>
          <a:blip r:embed="rId1"/>
          <a:stretch/>
        </p:blipFill>
        <p:spPr>
          <a:xfrm>
            <a:off x="900000" y="5796720"/>
            <a:ext cx="1437840" cy="1171080"/>
          </a:xfrm>
          <a:prstGeom prst="rect">
            <a:avLst/>
          </a:prstGeom>
          <a:ln w="0">
            <a:noFill/>
          </a:ln>
        </p:spPr>
      </p:pic>
      <p:pic>
        <p:nvPicPr>
          <p:cNvPr id="989" name="" descr=""/>
          <p:cNvPicPr/>
          <p:nvPr/>
        </p:nvPicPr>
        <p:blipFill>
          <a:blip r:embed="rId2"/>
          <a:stretch/>
        </p:blipFill>
        <p:spPr>
          <a:xfrm>
            <a:off x="6120000" y="1440000"/>
            <a:ext cx="5847840" cy="48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ext Placeholder 1"/>
          <p:cNvSpPr/>
          <p:nvPr/>
        </p:nvSpPr>
        <p:spPr>
          <a:xfrm>
            <a:off x="619200" y="339840"/>
            <a:ext cx="11572200" cy="72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 Unicode MS"/>
              </a:rPr>
              <a:t>Infographic Style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91" name="직사각형 3"/>
          <p:cNvSpPr/>
          <p:nvPr/>
        </p:nvSpPr>
        <p:spPr>
          <a:xfrm>
            <a:off x="873360" y="711720"/>
            <a:ext cx="359100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  <a:ea typeface="Arial Unicode MS"/>
              </a:rPr>
              <a:t>Nosso Time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992" name="직사각형 9"/>
          <p:cNvSpPr/>
          <p:nvPr/>
        </p:nvSpPr>
        <p:spPr>
          <a:xfrm>
            <a:off x="873360" y="2466000"/>
            <a:ext cx="29066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 Unicode MS"/>
              </a:rPr>
              <a:t>Formação Cientistas de Dados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993" name="" descr=""/>
          <p:cNvPicPr/>
          <p:nvPr/>
        </p:nvPicPr>
        <p:blipFill>
          <a:blip r:embed="rId1"/>
          <a:stretch/>
        </p:blipFill>
        <p:spPr>
          <a:xfrm>
            <a:off x="6480000" y="592200"/>
            <a:ext cx="5105520" cy="6067800"/>
          </a:xfrm>
          <a:prstGeom prst="rect">
            <a:avLst/>
          </a:prstGeom>
          <a:ln w="0">
            <a:noFill/>
          </a:ln>
        </p:spPr>
      </p:pic>
      <p:pic>
        <p:nvPicPr>
          <p:cNvPr id="994" name="" descr=""/>
          <p:cNvPicPr/>
          <p:nvPr/>
        </p:nvPicPr>
        <p:blipFill>
          <a:blip r:embed="rId2"/>
          <a:stretch/>
        </p:blipFill>
        <p:spPr>
          <a:xfrm>
            <a:off x="900000" y="2769480"/>
            <a:ext cx="4238640" cy="108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Text Placeholder 1"/>
          <p:cNvSpPr/>
          <p:nvPr/>
        </p:nvSpPr>
        <p:spPr>
          <a:xfrm>
            <a:off x="323640" y="339480"/>
            <a:ext cx="1157256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7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5400" spc="-1" strike="noStrike">
                <a:solidFill>
                  <a:srgbClr val="262626"/>
                </a:solidFill>
                <a:latin typeface="Arial"/>
                <a:ea typeface="Arial Unicode MS"/>
              </a:rPr>
              <a:t>Sistemas de Recomendação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996" name="" descr=""/>
          <p:cNvPicPr/>
          <p:nvPr/>
        </p:nvPicPr>
        <p:blipFill>
          <a:blip r:embed="rId1"/>
          <a:stretch/>
        </p:blipFill>
        <p:spPr>
          <a:xfrm>
            <a:off x="6660000" y="1440000"/>
            <a:ext cx="3188520" cy="3765240"/>
          </a:xfrm>
          <a:prstGeom prst="rect">
            <a:avLst/>
          </a:prstGeom>
          <a:ln w="0">
            <a:noFill/>
          </a:ln>
        </p:spPr>
      </p:pic>
      <p:pic>
        <p:nvPicPr>
          <p:cNvPr id="997" name="" descr=""/>
          <p:cNvPicPr/>
          <p:nvPr/>
        </p:nvPicPr>
        <p:blipFill>
          <a:blip r:embed="rId2"/>
          <a:stretch/>
        </p:blipFill>
        <p:spPr>
          <a:xfrm>
            <a:off x="7193160" y="4860000"/>
            <a:ext cx="3066840" cy="1495080"/>
          </a:xfrm>
          <a:prstGeom prst="rect">
            <a:avLst/>
          </a:prstGeom>
          <a:ln w="0">
            <a:noFill/>
          </a:ln>
        </p:spPr>
      </p:pic>
      <p:pic>
        <p:nvPicPr>
          <p:cNvPr id="998" name="" descr=""/>
          <p:cNvPicPr/>
          <p:nvPr/>
        </p:nvPicPr>
        <p:blipFill>
          <a:blip r:embed="rId3"/>
          <a:stretch/>
        </p:blipFill>
        <p:spPr>
          <a:xfrm>
            <a:off x="900000" y="1227600"/>
            <a:ext cx="5187600" cy="4172400"/>
          </a:xfrm>
          <a:prstGeom prst="rect">
            <a:avLst/>
          </a:prstGeom>
          <a:ln w="0">
            <a:noFill/>
          </a:ln>
        </p:spPr>
      </p:pic>
      <p:pic>
        <p:nvPicPr>
          <p:cNvPr id="999" name="" descr=""/>
          <p:cNvPicPr/>
          <p:nvPr/>
        </p:nvPicPr>
        <p:blipFill>
          <a:blip r:embed="rId4"/>
          <a:stretch/>
        </p:blipFill>
        <p:spPr>
          <a:xfrm>
            <a:off x="1440000" y="5220000"/>
            <a:ext cx="3780000" cy="12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Text Placeholder 1_0"/>
          <p:cNvSpPr/>
          <p:nvPr/>
        </p:nvSpPr>
        <p:spPr>
          <a:xfrm>
            <a:off x="323640" y="339480"/>
            <a:ext cx="1157256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7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5400" spc="-1" strike="noStrike">
                <a:solidFill>
                  <a:srgbClr val="262626"/>
                </a:solidFill>
                <a:latin typeface="Arial"/>
                <a:ea typeface="Arial Unicode MS"/>
              </a:rPr>
              <a:t>Suggeri</a:t>
            </a:r>
            <a:endParaRPr b="0" lang="pt-BR" sz="5400" spc="-1" strike="noStrike">
              <a:latin typeface="Arial"/>
            </a:endParaRPr>
          </a:p>
        </p:txBody>
      </p:sp>
      <p:grpSp>
        <p:nvGrpSpPr>
          <p:cNvPr id="1001" name="그룹 28_0"/>
          <p:cNvGrpSpPr/>
          <p:nvPr/>
        </p:nvGrpSpPr>
        <p:grpSpPr>
          <a:xfrm>
            <a:off x="1080000" y="5040000"/>
            <a:ext cx="1922760" cy="1009440"/>
            <a:chOff x="1080000" y="5040000"/>
            <a:chExt cx="1922760" cy="1009440"/>
          </a:xfrm>
        </p:grpSpPr>
        <p:sp>
          <p:nvSpPr>
            <p:cNvPr id="1002" name="Oval 26_0"/>
            <p:cNvSpPr/>
            <p:nvPr/>
          </p:nvSpPr>
          <p:spPr>
            <a:xfrm>
              <a:off x="1080000" y="5040000"/>
              <a:ext cx="1922760" cy="1009440"/>
            </a:xfrm>
            <a:custGeom>
              <a:avLst/>
              <a:gdLst/>
              <a:ah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rgbClr val="00bd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3" name="Oval 44_0"/>
            <p:cNvSpPr/>
            <p:nvPr/>
          </p:nvSpPr>
          <p:spPr>
            <a:xfrm>
              <a:off x="1162440" y="5203080"/>
              <a:ext cx="683280" cy="68328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004" name="그룹 29_0"/>
          <p:cNvGrpSpPr/>
          <p:nvPr/>
        </p:nvGrpSpPr>
        <p:grpSpPr>
          <a:xfrm>
            <a:off x="3064320" y="5040000"/>
            <a:ext cx="1922760" cy="1009440"/>
            <a:chOff x="3064320" y="5040000"/>
            <a:chExt cx="1922760" cy="1009440"/>
          </a:xfrm>
        </p:grpSpPr>
        <p:sp>
          <p:nvSpPr>
            <p:cNvPr id="1005" name="Oval 26_1"/>
            <p:cNvSpPr/>
            <p:nvPr/>
          </p:nvSpPr>
          <p:spPr>
            <a:xfrm>
              <a:off x="3064320" y="5040000"/>
              <a:ext cx="1922760" cy="1009440"/>
            </a:xfrm>
            <a:custGeom>
              <a:avLst/>
              <a:gdLst/>
              <a:ah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rgbClr val="1ed0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6" name="Oval 47_0"/>
            <p:cNvSpPr/>
            <p:nvPr/>
          </p:nvSpPr>
          <p:spPr>
            <a:xfrm>
              <a:off x="3133440" y="5203080"/>
              <a:ext cx="683280" cy="68328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007" name="그룹 31_0"/>
          <p:cNvGrpSpPr/>
          <p:nvPr/>
        </p:nvGrpSpPr>
        <p:grpSpPr>
          <a:xfrm>
            <a:off x="5048640" y="5040000"/>
            <a:ext cx="1922760" cy="1009440"/>
            <a:chOff x="5048640" y="5040000"/>
            <a:chExt cx="1922760" cy="1009440"/>
          </a:xfrm>
        </p:grpSpPr>
        <p:sp>
          <p:nvSpPr>
            <p:cNvPr id="1008" name="Oval 26_2"/>
            <p:cNvSpPr/>
            <p:nvPr/>
          </p:nvSpPr>
          <p:spPr>
            <a:xfrm>
              <a:off x="5048640" y="5040000"/>
              <a:ext cx="1922760" cy="1009440"/>
            </a:xfrm>
            <a:custGeom>
              <a:avLst/>
              <a:gdLst/>
              <a:ah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rgbClr val="00bd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9" name="Oval 50_0"/>
            <p:cNvSpPr/>
            <p:nvPr/>
          </p:nvSpPr>
          <p:spPr>
            <a:xfrm>
              <a:off x="5117760" y="5203080"/>
              <a:ext cx="683280" cy="68328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010" name="그룹 32_0"/>
          <p:cNvGrpSpPr/>
          <p:nvPr/>
        </p:nvGrpSpPr>
        <p:grpSpPr>
          <a:xfrm>
            <a:off x="7032600" y="5040000"/>
            <a:ext cx="1922760" cy="1009440"/>
            <a:chOff x="7032600" y="5040000"/>
            <a:chExt cx="1922760" cy="1009440"/>
          </a:xfrm>
        </p:grpSpPr>
        <p:sp>
          <p:nvSpPr>
            <p:cNvPr id="1011" name="Oval 26_3"/>
            <p:cNvSpPr/>
            <p:nvPr/>
          </p:nvSpPr>
          <p:spPr>
            <a:xfrm>
              <a:off x="7032600" y="5040000"/>
              <a:ext cx="1922760" cy="1009440"/>
            </a:xfrm>
            <a:custGeom>
              <a:avLst/>
              <a:gdLst/>
              <a:ah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rgbClr val="1ed0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2" name="Oval 53_0"/>
            <p:cNvSpPr/>
            <p:nvPr/>
          </p:nvSpPr>
          <p:spPr>
            <a:xfrm>
              <a:off x="7102080" y="5203080"/>
              <a:ext cx="683280" cy="68328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13" name="TextBox 54_0"/>
          <p:cNvSpPr/>
          <p:nvPr/>
        </p:nvSpPr>
        <p:spPr>
          <a:xfrm>
            <a:off x="1836000" y="5407560"/>
            <a:ext cx="9676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Avaliações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014" name="TextBox 55_0"/>
          <p:cNvSpPr/>
          <p:nvPr/>
        </p:nvSpPr>
        <p:spPr>
          <a:xfrm>
            <a:off x="3820320" y="5407560"/>
            <a:ext cx="9676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Dataset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015" name="TextBox 56_0"/>
          <p:cNvSpPr/>
          <p:nvPr/>
        </p:nvSpPr>
        <p:spPr>
          <a:xfrm>
            <a:off x="5804280" y="5317200"/>
            <a:ext cx="9676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Modelos Treinados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016" name="TextBox 57_0"/>
          <p:cNvSpPr/>
          <p:nvPr/>
        </p:nvSpPr>
        <p:spPr>
          <a:xfrm>
            <a:off x="7788600" y="5407560"/>
            <a:ext cx="9676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API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1017" name="그룹 37_0"/>
          <p:cNvGrpSpPr/>
          <p:nvPr/>
        </p:nvGrpSpPr>
        <p:grpSpPr>
          <a:xfrm>
            <a:off x="9016920" y="5040000"/>
            <a:ext cx="1922760" cy="1009440"/>
            <a:chOff x="9016920" y="5040000"/>
            <a:chExt cx="1922760" cy="1009440"/>
          </a:xfrm>
        </p:grpSpPr>
        <p:sp>
          <p:nvSpPr>
            <p:cNvPr id="1018" name="Oval 26_4"/>
            <p:cNvSpPr/>
            <p:nvPr/>
          </p:nvSpPr>
          <p:spPr>
            <a:xfrm>
              <a:off x="9016920" y="5040000"/>
              <a:ext cx="1922760" cy="1009440"/>
            </a:xfrm>
            <a:custGeom>
              <a:avLst/>
              <a:gdLst/>
              <a:ah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rgbClr val="5658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9" name="Oval 9_0"/>
            <p:cNvSpPr/>
            <p:nvPr/>
          </p:nvSpPr>
          <p:spPr>
            <a:xfrm>
              <a:off x="9086040" y="5203080"/>
              <a:ext cx="683280" cy="683280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20" name="TextBox 73_0"/>
          <p:cNvSpPr/>
          <p:nvPr/>
        </p:nvSpPr>
        <p:spPr>
          <a:xfrm>
            <a:off x="9772920" y="5317200"/>
            <a:ext cx="9676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404040"/>
                </a:solidFill>
                <a:latin typeface="Arial"/>
                <a:ea typeface="Arial Unicode MS"/>
              </a:rPr>
              <a:t>Lista Produtos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021" name="Rectangle 30_0"/>
          <p:cNvSpPr/>
          <p:nvPr/>
        </p:nvSpPr>
        <p:spPr>
          <a:xfrm>
            <a:off x="3336480" y="5392080"/>
            <a:ext cx="281160" cy="280440"/>
          </a:xfrm>
          <a:custGeom>
            <a:avLst/>
            <a:gdLst/>
            <a:ah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Frame 17_0"/>
          <p:cNvSpPr/>
          <p:nvPr/>
        </p:nvSpPr>
        <p:spPr>
          <a:xfrm>
            <a:off x="1346400" y="5394240"/>
            <a:ext cx="307800" cy="307800"/>
          </a:xfrm>
          <a:custGeom>
            <a:avLst/>
            <a:gdLst/>
            <a:ah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Rectangle 130_0"/>
          <p:cNvSpPr/>
          <p:nvPr/>
        </p:nvSpPr>
        <p:spPr>
          <a:xfrm>
            <a:off x="9281880" y="5397480"/>
            <a:ext cx="300240" cy="301680"/>
          </a:xfrm>
          <a:custGeom>
            <a:avLst/>
            <a:gdLst/>
            <a:ah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4" name="" descr=""/>
          <p:cNvPicPr/>
          <p:nvPr/>
        </p:nvPicPr>
        <p:blipFill>
          <a:blip r:embed="rId1"/>
          <a:stretch/>
        </p:blipFill>
        <p:spPr>
          <a:xfrm>
            <a:off x="7560000" y="900000"/>
            <a:ext cx="3600000" cy="3632400"/>
          </a:xfrm>
          <a:prstGeom prst="rect">
            <a:avLst/>
          </a:prstGeom>
          <a:ln w="0">
            <a:noFill/>
          </a:ln>
        </p:spPr>
      </p:pic>
      <p:sp>
        <p:nvSpPr>
          <p:cNvPr id="1025" name="TextBox 33_1"/>
          <p:cNvSpPr/>
          <p:nvPr/>
        </p:nvSpPr>
        <p:spPr>
          <a:xfrm>
            <a:off x="1440000" y="1080000"/>
            <a:ext cx="556884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7880" rIns="2412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 Unicode MS"/>
              </a:rPr>
              <a:t>Sistema de recomendação utilizando inteligência artificial como serviço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026" name="" descr=""/>
          <p:cNvPicPr/>
          <p:nvPr/>
        </p:nvPicPr>
        <p:blipFill>
          <a:blip r:embed="rId2"/>
          <a:stretch/>
        </p:blipFill>
        <p:spPr>
          <a:xfrm>
            <a:off x="1260000" y="2726280"/>
            <a:ext cx="2700000" cy="213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1_1"/>
          <p:cNvSpPr/>
          <p:nvPr/>
        </p:nvSpPr>
        <p:spPr>
          <a:xfrm>
            <a:off x="323640" y="339480"/>
            <a:ext cx="1157256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7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5400" spc="-1" strike="noStrike">
                <a:solidFill>
                  <a:srgbClr val="262626"/>
                </a:solidFill>
                <a:latin typeface="Arial"/>
                <a:ea typeface="Arial Unicode MS"/>
              </a:rPr>
              <a:t>Suggeri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028" name="Rectangle 9_0"/>
          <p:cNvSpPr/>
          <p:nvPr/>
        </p:nvSpPr>
        <p:spPr>
          <a:xfrm rot="10800000">
            <a:off x="7228440" y="2870280"/>
            <a:ext cx="4031640" cy="359280"/>
          </a:xfrm>
          <a:custGeom>
            <a:avLst/>
            <a:gdLst/>
            <a:ahLst/>
            <a:rect l="l" t="t" r="r" b="b"/>
            <a:pathLst>
              <a:path w="4032448" h="1152128">
                <a:moveTo>
                  <a:pt x="288032" y="0"/>
                </a:moveTo>
                <a:lnTo>
                  <a:pt x="1088688" y="0"/>
                </a:lnTo>
                <a:lnTo>
                  <a:pt x="4032448" y="0"/>
                </a:lnTo>
                <a:lnTo>
                  <a:pt x="4032448" y="1152128"/>
                </a:lnTo>
                <a:lnTo>
                  <a:pt x="1088688" y="1152128"/>
                </a:lnTo>
                <a:lnTo>
                  <a:pt x="288032" y="1152128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9" name="Rectangle 9_1"/>
          <p:cNvSpPr/>
          <p:nvPr/>
        </p:nvSpPr>
        <p:spPr>
          <a:xfrm>
            <a:off x="902880" y="2870280"/>
            <a:ext cx="4031640" cy="359280"/>
          </a:xfrm>
          <a:custGeom>
            <a:avLst/>
            <a:gdLst/>
            <a:ahLst/>
            <a:rect l="l" t="t" r="r" b="b"/>
            <a:pathLst>
              <a:path w="4032448" h="1152128">
                <a:moveTo>
                  <a:pt x="288032" y="0"/>
                </a:moveTo>
                <a:lnTo>
                  <a:pt x="1088688" y="0"/>
                </a:lnTo>
                <a:lnTo>
                  <a:pt x="4032448" y="0"/>
                </a:lnTo>
                <a:lnTo>
                  <a:pt x="4032448" y="1152128"/>
                </a:lnTo>
                <a:lnTo>
                  <a:pt x="1088688" y="1152128"/>
                </a:lnTo>
                <a:lnTo>
                  <a:pt x="288032" y="1152128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0" name="직사각형 2_0"/>
          <p:cNvSpPr/>
          <p:nvPr/>
        </p:nvSpPr>
        <p:spPr>
          <a:xfrm>
            <a:off x="4552920" y="2870280"/>
            <a:ext cx="3614040" cy="359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1" name="Rectangle: Rounded Corners 5_0"/>
          <p:cNvSpPr/>
          <p:nvPr/>
        </p:nvSpPr>
        <p:spPr>
          <a:xfrm>
            <a:off x="5450040" y="2387880"/>
            <a:ext cx="1291320" cy="12913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565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Rectangle: Rounded Corners 6_0"/>
          <p:cNvSpPr/>
          <p:nvPr/>
        </p:nvSpPr>
        <p:spPr>
          <a:xfrm>
            <a:off x="7452000" y="2491200"/>
            <a:ext cx="1084320" cy="10843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rgbClr val="565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Rectangle: Rounded Corners 7_0"/>
          <p:cNvSpPr/>
          <p:nvPr/>
        </p:nvSpPr>
        <p:spPr>
          <a:xfrm>
            <a:off x="9232920" y="2491200"/>
            <a:ext cx="1084320" cy="10843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rgbClr val="565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4" name="Rectangle: Rounded Corners 8_0"/>
          <p:cNvSpPr/>
          <p:nvPr/>
        </p:nvSpPr>
        <p:spPr>
          <a:xfrm>
            <a:off x="1873800" y="2491200"/>
            <a:ext cx="1084320" cy="10843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>
            <a:solidFill>
              <a:srgbClr val="565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5" name="Rectangle: Rounded Corners 9_0"/>
          <p:cNvSpPr/>
          <p:nvPr/>
        </p:nvSpPr>
        <p:spPr>
          <a:xfrm>
            <a:off x="3655080" y="2491200"/>
            <a:ext cx="1084320" cy="108432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>
            <a:solidFill>
              <a:srgbClr val="565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TextBox 20_0"/>
          <p:cNvSpPr/>
          <p:nvPr/>
        </p:nvSpPr>
        <p:spPr>
          <a:xfrm>
            <a:off x="1899720" y="3806280"/>
            <a:ext cx="10328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262626"/>
                </a:solidFill>
                <a:latin typeface="Arial"/>
                <a:ea typeface="Arial Unicode MS"/>
              </a:rPr>
              <a:t>Site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37" name="TextBox 21_0"/>
          <p:cNvSpPr/>
          <p:nvPr/>
        </p:nvSpPr>
        <p:spPr>
          <a:xfrm>
            <a:off x="3583800" y="3806280"/>
            <a:ext cx="10328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262626"/>
                </a:solidFill>
                <a:latin typeface="Arial"/>
                <a:ea typeface="Arial Unicode MS"/>
              </a:rPr>
              <a:t>Site Adm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38" name="TextBox 22_0"/>
          <p:cNvSpPr/>
          <p:nvPr/>
        </p:nvSpPr>
        <p:spPr>
          <a:xfrm>
            <a:off x="7574760" y="3806280"/>
            <a:ext cx="10328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262626"/>
                </a:solidFill>
                <a:latin typeface="Arial"/>
                <a:ea typeface="Arial Unicode MS"/>
              </a:rPr>
              <a:t>API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39" name="TextBox 23_0"/>
          <p:cNvSpPr/>
          <p:nvPr/>
        </p:nvSpPr>
        <p:spPr>
          <a:xfrm>
            <a:off x="9258840" y="3806280"/>
            <a:ext cx="10328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262626"/>
                </a:solidFill>
                <a:latin typeface="Arial"/>
                <a:ea typeface="Arial Unicode MS"/>
              </a:rPr>
              <a:t>Backend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40" name="TextBox 24_0"/>
          <p:cNvSpPr/>
          <p:nvPr/>
        </p:nvSpPr>
        <p:spPr>
          <a:xfrm>
            <a:off x="5267880" y="3737880"/>
            <a:ext cx="1655640" cy="5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2700" spc="-1" strike="noStrike">
                <a:solidFill>
                  <a:srgbClr val="262626"/>
                </a:solidFill>
                <a:latin typeface="Arial"/>
                <a:ea typeface="Arial Unicode MS"/>
              </a:rPr>
              <a:t>Suggeri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041" name="Rectangle 30_1"/>
          <p:cNvSpPr/>
          <p:nvPr/>
        </p:nvSpPr>
        <p:spPr>
          <a:xfrm>
            <a:off x="4003560" y="2913840"/>
            <a:ext cx="316440" cy="315720"/>
          </a:xfrm>
          <a:custGeom>
            <a:avLst/>
            <a:gdLst/>
            <a:ah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Rectangle 23_0"/>
          <p:cNvSpPr/>
          <p:nvPr/>
        </p:nvSpPr>
        <p:spPr>
          <a:xfrm>
            <a:off x="9402480" y="2870640"/>
            <a:ext cx="677520" cy="398160"/>
          </a:xfrm>
          <a:custGeom>
            <a:avLst/>
            <a:gdLst/>
            <a:ah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Oval 21_0"/>
          <p:cNvSpPr/>
          <p:nvPr/>
        </p:nvSpPr>
        <p:spPr>
          <a:xfrm>
            <a:off x="7776000" y="2785680"/>
            <a:ext cx="476280" cy="480240"/>
          </a:xfrm>
          <a:custGeom>
            <a:avLst/>
            <a:gdLst/>
            <a:ah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4" name="Oval 35_0"/>
          <p:cNvSpPr/>
          <p:nvPr/>
        </p:nvSpPr>
        <p:spPr>
          <a:xfrm>
            <a:off x="2274480" y="2703240"/>
            <a:ext cx="425520" cy="536760"/>
          </a:xfrm>
          <a:custGeom>
            <a:avLst/>
            <a:gdLst/>
            <a:ah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5" name="" descr=""/>
          <p:cNvPicPr/>
          <p:nvPr/>
        </p:nvPicPr>
        <p:blipFill>
          <a:blip r:embed="rId1"/>
          <a:stretch/>
        </p:blipFill>
        <p:spPr>
          <a:xfrm>
            <a:off x="2748240" y="4340160"/>
            <a:ext cx="6431760" cy="267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4780</TotalTime>
  <Application>LibreOffice/7.1.1.2$Windows_X86_64 LibreOffice_project/fe0b08f4af1bacafe4c7ecc87ce55bb426164676</Application>
  <AppVersion>15.0000</AppVersion>
  <Words>3986</Words>
  <Paragraphs>536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2018-04-24T17:14:44Z</dcterms:created>
  <dc:creator>Allppt.com;Googleslidesppt.com</dc:creator>
  <dc:description/>
  <dc:language>pt-BR</dc:language>
  <cp:lastModifiedBy/>
  <dcterms:modified xsi:type="dcterms:W3CDTF">2021-10-05T20:12:53Z</dcterms:modified>
  <cp:revision>103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48</vt:i4>
  </property>
</Properties>
</file>